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Arimo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Arimo-italic.fntdata"/><Relationship Id="rId10" Type="http://schemas.openxmlformats.org/officeDocument/2006/relationships/font" Target="fonts/Arimo-bold.fntdata"/><Relationship Id="rId12" Type="http://schemas.openxmlformats.org/officeDocument/2006/relationships/font" Target="fonts/Arim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Arim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44ea2aa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44ea2aa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44ea2aa4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44ea2aa4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מילים למשחק לשלוח לחניכים: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*****************************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br>
              <a:rPr lang="iw"/>
            </a:br>
            <a:r>
              <a:rPr lang="iw"/>
              <a:t>אלביס פרסלי (שיעור מבנים)</a:t>
            </a:r>
            <a:endParaRPr/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כיפכף (הופיע בהמחשה לזיכרון בשיעור 1)</a:t>
            </a:r>
            <a:endParaRPr/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חתול (מופיע בערך בכל מם אפשרי ובכל שיעור אפשרי)</a:t>
            </a:r>
            <a:endParaRPr/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סיגל חניכת העל (הופיעה בשיעור מצביע למצביע ופרמטרים ל-main + שיעור קבצים)</a:t>
            </a:r>
            <a:endParaRPr/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ספיידרמן (שיעור מצביעים)</a:t>
            </a:r>
            <a:endParaRPr/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/>
              <a:t>גורילה (הופיעה במעבר בשיעור 2)</a:t>
            </a:r>
            <a:endParaRPr/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iw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44ea2aa44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44ea2aa44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הצגת הסילבוס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0" y="0"/>
            <a:ext cx="3710100" cy="51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598550" y="1117075"/>
            <a:ext cx="5005500" cy="145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98550" y="2680975"/>
            <a:ext cx="5005500" cy="115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2" type="subTitle"/>
          </p:nvPr>
        </p:nvSpPr>
        <p:spPr>
          <a:xfrm>
            <a:off x="191500" y="1308575"/>
            <a:ext cx="2812800" cy="329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cxnSp>
        <p:nvCxnSpPr>
          <p:cNvPr id="13" name="Google Shape;13;p2"/>
          <p:cNvCxnSpPr/>
          <p:nvPr/>
        </p:nvCxnSpPr>
        <p:spPr>
          <a:xfrm>
            <a:off x="3286000" y="941525"/>
            <a:ext cx="0" cy="4281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416" y="471272"/>
            <a:ext cx="1569109" cy="5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שאלה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53375" y="542575"/>
            <a:ext cx="8064000" cy="4060800"/>
          </a:xfrm>
          <a:prstGeom prst="roundRect">
            <a:avLst>
              <a:gd fmla="val 2091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58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7545192" y="89988"/>
            <a:ext cx="900000" cy="900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1"/>
          <p:cNvSpPr txBox="1"/>
          <p:nvPr>
            <p:ph type="title"/>
          </p:nvPr>
        </p:nvSpPr>
        <p:spPr>
          <a:xfrm>
            <a:off x="780150" y="723700"/>
            <a:ext cx="7605900" cy="8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742050" y="1714450"/>
            <a:ext cx="7644000" cy="26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5" name="Google Shape;95;p11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1"/>
          <p:cNvSpPr/>
          <p:nvPr/>
        </p:nvSpPr>
        <p:spPr>
          <a:xfrm>
            <a:off x="8882098" y="126550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1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997" y="213546"/>
            <a:ext cx="753266" cy="8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תרגול בכיתה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/>
          <p:nvPr/>
        </p:nvSpPr>
        <p:spPr>
          <a:xfrm>
            <a:off x="0" y="0"/>
            <a:ext cx="6644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000" y="1560587"/>
            <a:ext cx="2577550" cy="35829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/>
          <p:nvPr/>
        </p:nvSpPr>
        <p:spPr>
          <a:xfrm>
            <a:off x="7233870" y="290750"/>
            <a:ext cx="393600" cy="3936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"/>
          <p:cNvSpPr/>
          <p:nvPr/>
        </p:nvSpPr>
        <p:spPr>
          <a:xfrm>
            <a:off x="6235192" y="126538"/>
            <a:ext cx="900000" cy="900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2"/>
          <p:cNvSpPr txBox="1"/>
          <p:nvPr>
            <p:ph type="title"/>
          </p:nvPr>
        </p:nvSpPr>
        <p:spPr>
          <a:xfrm>
            <a:off x="540013" y="540000"/>
            <a:ext cx="5556000" cy="90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539850" y="1484100"/>
            <a:ext cx="5556000" cy="311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9" name="Google Shape;109;p12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/>
          <p:nvPr/>
        </p:nvSpPr>
        <p:spPr>
          <a:xfrm>
            <a:off x="167550" y="38618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2"/>
          <p:cNvSpPr/>
          <p:nvPr/>
        </p:nvSpPr>
        <p:spPr>
          <a:xfrm>
            <a:off x="6096098" y="-135350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2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2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2"/>
          <p:cNvSpPr/>
          <p:nvPr/>
        </p:nvSpPr>
        <p:spPr>
          <a:xfrm>
            <a:off x="263250" y="3487550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2"/>
          <p:cNvSpPr txBox="1"/>
          <p:nvPr/>
        </p:nvSpPr>
        <p:spPr>
          <a:xfrm rot="652185">
            <a:off x="6879224" y="603122"/>
            <a:ext cx="2098348" cy="11562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3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יאללה לעבודה</a:t>
            </a:r>
            <a:endParaRPr b="1" sz="30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16" name="Google Shape;116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850" y="4042475"/>
            <a:ext cx="462700" cy="11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6066" y="182496"/>
            <a:ext cx="854075" cy="71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דיון פתוח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 rot="4075860">
            <a:off x="8169993" y="59390"/>
            <a:ext cx="393641" cy="393641"/>
          </a:xfrm>
          <a:prstGeom prst="wedgeEllipseCallout">
            <a:avLst>
              <a:gd fmla="val -20833" name="adj1"/>
              <a:gd fmla="val 6250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3"/>
          <p:cNvSpPr/>
          <p:nvPr/>
        </p:nvSpPr>
        <p:spPr>
          <a:xfrm>
            <a:off x="553375" y="542575"/>
            <a:ext cx="6791700" cy="4060800"/>
          </a:xfrm>
          <a:prstGeom prst="roundRect">
            <a:avLst>
              <a:gd fmla="val 2091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58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3"/>
          <p:cNvSpPr txBox="1"/>
          <p:nvPr>
            <p:ph type="title"/>
          </p:nvPr>
        </p:nvSpPr>
        <p:spPr>
          <a:xfrm>
            <a:off x="780150" y="723700"/>
            <a:ext cx="6066000" cy="8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742050" y="1714450"/>
            <a:ext cx="6066000" cy="26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 rot="-7039737">
            <a:off x="73361" y="4339918"/>
            <a:ext cx="301896" cy="301896"/>
          </a:xfrm>
          <a:prstGeom prst="wedgeEllipseCallout">
            <a:avLst>
              <a:gd fmla="val -35444" name="adj1"/>
              <a:gd fmla="val 67623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3"/>
          <p:cNvSpPr/>
          <p:nvPr/>
        </p:nvSpPr>
        <p:spPr>
          <a:xfrm rot="2465296">
            <a:off x="163228" y="3363993"/>
            <a:ext cx="612580" cy="61258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>
            <a:off x="8473048" y="661125"/>
            <a:ext cx="261900" cy="261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>
            <a:off x="8377350" y="576675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209475" y="2414450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391700" y="231462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 rot="593310">
            <a:off x="6834392" y="941741"/>
            <a:ext cx="2141718" cy="2141718"/>
          </a:xfrm>
          <a:prstGeom prst="wedgeEllipseCallout">
            <a:avLst>
              <a:gd fmla="val 44376" name="adj1"/>
              <a:gd fmla="val 48708" name="adj2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60000" dist="47625">
              <a:schemeClr val="accent1"/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21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מה דעתכם?</a:t>
            </a:r>
            <a:endParaRPr sz="21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4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דברו</a:t>
            </a:r>
            <a:endParaRPr b="1" sz="4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30" name="Google Shape;130;p13"/>
          <p:cNvSpPr/>
          <p:nvPr/>
        </p:nvSpPr>
        <p:spPr>
          <a:xfrm rot="3453926">
            <a:off x="7046313" y="174512"/>
            <a:ext cx="899995" cy="899995"/>
          </a:xfrm>
          <a:prstGeom prst="wedgeEllipseCallout">
            <a:avLst>
              <a:gd fmla="val -22417" name="adj1"/>
              <a:gd fmla="val 76018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44870">
            <a:off x="7130525" y="238612"/>
            <a:ext cx="645650" cy="7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/>
          <p:nvPr/>
        </p:nvSpPr>
        <p:spPr>
          <a:xfrm rot="-4268176">
            <a:off x="89983" y="2585399"/>
            <a:ext cx="900041" cy="900041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תוכן חלוקה לשתיים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8169945" y="59350"/>
            <a:ext cx="393600" cy="3936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 txBox="1"/>
          <p:nvPr>
            <p:ph type="title"/>
          </p:nvPr>
        </p:nvSpPr>
        <p:spPr>
          <a:xfrm>
            <a:off x="5024100" y="1000439"/>
            <a:ext cx="3374400" cy="143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" type="subTitle"/>
          </p:nvPr>
        </p:nvSpPr>
        <p:spPr>
          <a:xfrm>
            <a:off x="5024100" y="2571750"/>
            <a:ext cx="3374400" cy="208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2" type="body"/>
          </p:nvPr>
        </p:nvSpPr>
        <p:spPr>
          <a:xfrm>
            <a:off x="540000" y="540000"/>
            <a:ext cx="3743700" cy="406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cxnSp>
        <p:nvCxnSpPr>
          <p:cNvPr id="139" name="Google Shape;139;p14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4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9034498" y="1052375"/>
            <a:ext cx="261900" cy="261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7550" y="4181500"/>
            <a:ext cx="95700" cy="9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359050" y="4085800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4"/>
          <p:cNvSpPr/>
          <p:nvPr/>
        </p:nvSpPr>
        <p:spPr>
          <a:xfrm>
            <a:off x="263250" y="3979875"/>
            <a:ext cx="36000" cy="3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4"/>
          <p:cNvSpPr txBox="1"/>
          <p:nvPr>
            <p:ph idx="3" type="title"/>
          </p:nvPr>
        </p:nvSpPr>
        <p:spPr>
          <a:xfrm>
            <a:off x="8357675" y="531000"/>
            <a:ext cx="720000" cy="30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הפסקה 1">
  <p:cSld name="TITLE_2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2136021"/>
            <a:ext cx="8888652" cy="2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>
            <p:ph type="ctrTitle"/>
          </p:nvPr>
        </p:nvSpPr>
        <p:spPr>
          <a:xfrm>
            <a:off x="540000" y="540000"/>
            <a:ext cx="8064000" cy="106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1" type="subTitle"/>
          </p:nvPr>
        </p:nvSpPr>
        <p:spPr>
          <a:xfrm>
            <a:off x="540050" y="1714450"/>
            <a:ext cx="80640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16"/>
          <p:cNvSpPr/>
          <p:nvPr/>
        </p:nvSpPr>
        <p:spPr>
          <a:xfrm>
            <a:off x="-7975" y="4762500"/>
            <a:ext cx="9152100" cy="39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 rot="10800000">
            <a:off x="-7975" y="476250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941" y="3090463"/>
            <a:ext cx="1050325" cy="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הצגת נושאי השיעור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7975" y="3428950"/>
            <a:ext cx="9152100" cy="173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3598550" y="736075"/>
            <a:ext cx="5005500" cy="145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3598550" y="2571750"/>
            <a:ext cx="5005500" cy="126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 rot="10800000">
            <a:off x="-7975" y="4108825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הפסקה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5" y="2136021"/>
            <a:ext cx="8888652" cy="264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ctrTitle"/>
          </p:nvPr>
        </p:nvSpPr>
        <p:spPr>
          <a:xfrm>
            <a:off x="540000" y="1149600"/>
            <a:ext cx="8064000" cy="106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540050" y="2324050"/>
            <a:ext cx="80640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-7975" y="4762500"/>
            <a:ext cx="9152100" cy="39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" name="Google Shape;25;p4"/>
          <p:cNvCxnSpPr/>
          <p:nvPr/>
        </p:nvCxnSpPr>
        <p:spPr>
          <a:xfrm rot="10800000">
            <a:off x="-7975" y="476250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941" y="3090463"/>
            <a:ext cx="1050325" cy="3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הפסקה 2">
  <p:cSld name="TITLE_2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71100" y="191500"/>
            <a:ext cx="4558800" cy="4465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 txBox="1"/>
          <p:nvPr>
            <p:ph type="ctrTitle"/>
          </p:nvPr>
        </p:nvSpPr>
        <p:spPr>
          <a:xfrm>
            <a:off x="5505550" y="540000"/>
            <a:ext cx="3098400" cy="2643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147" y="454325"/>
            <a:ext cx="1075891" cy="40654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-7975" y="3933675"/>
            <a:ext cx="91521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" name="Google Shape;33;p5"/>
          <p:cNvCxnSpPr/>
          <p:nvPr/>
        </p:nvCxnSpPr>
        <p:spPr>
          <a:xfrm rot="10800000">
            <a:off x="-7975" y="4275975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" name="Google Shape;3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201" y="1341549"/>
            <a:ext cx="4779076" cy="27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63063" y="1008701"/>
            <a:ext cx="941277" cy="23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8919" y="1008692"/>
            <a:ext cx="1519294" cy="245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שאלות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-7975" y="3409950"/>
            <a:ext cx="9152100" cy="174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type="ctrTitle"/>
          </p:nvPr>
        </p:nvSpPr>
        <p:spPr>
          <a:xfrm>
            <a:off x="540000" y="3601676"/>
            <a:ext cx="8064000" cy="65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540050" y="4386225"/>
            <a:ext cx="8064000" cy="48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 rot="10800000">
            <a:off x="-7975" y="34099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38" y="833800"/>
            <a:ext cx="8598565" cy="186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402" y="1985343"/>
            <a:ext cx="1438476" cy="5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ראשי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-1085200" y="1105100"/>
            <a:ext cx="2904300" cy="29043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3390950" y="1383250"/>
            <a:ext cx="662400" cy="662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4572000" y="2913875"/>
            <a:ext cx="4032000" cy="132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00" y="327850"/>
            <a:ext cx="3513349" cy="33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800" y="532025"/>
            <a:ext cx="1446500" cy="3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/>
          <p:nvPr/>
        </p:nvSpPr>
        <p:spPr>
          <a:xfrm>
            <a:off x="662250" y="2728825"/>
            <a:ext cx="423000" cy="442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" name="Google Shape;51;p7"/>
          <p:cNvCxnSpPr/>
          <p:nvPr/>
        </p:nvCxnSpPr>
        <p:spPr>
          <a:xfrm>
            <a:off x="8897259" y="-71800"/>
            <a:ext cx="0" cy="525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7"/>
          <p:cNvSpPr/>
          <p:nvPr/>
        </p:nvSpPr>
        <p:spPr>
          <a:xfrm>
            <a:off x="3390950" y="1183750"/>
            <a:ext cx="95700" cy="95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3582450" y="1088050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3486650" y="98212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1625" y="508083"/>
            <a:ext cx="2382374" cy="3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0975" y="1597350"/>
            <a:ext cx="3513025" cy="13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תוכן">
  <p:cSld name="TITLE_AND_BODY_3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540000" y="1070025"/>
            <a:ext cx="8064000" cy="353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8"/>
          <p:cNvSpPr/>
          <p:nvPr/>
        </p:nvSpPr>
        <p:spPr>
          <a:xfrm>
            <a:off x="8649324" y="105825"/>
            <a:ext cx="301800" cy="30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8430650" y="105825"/>
            <a:ext cx="125400" cy="12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8951125" y="407625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תוכן עם פינה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8876875" y="0"/>
            <a:ext cx="267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8876884" y="-71800"/>
            <a:ext cx="0" cy="5258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540000" y="1485125"/>
            <a:ext cx="8064000" cy="311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23850" lvl="0" marL="457200" rtl="1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1">
              <a:spcBef>
                <a:spcPts val="10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1">
              <a:spcBef>
                <a:spcPts val="10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1"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1">
              <a:spcBef>
                <a:spcPts val="1000"/>
              </a:spcBef>
              <a:spcAft>
                <a:spcPts val="10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9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9"/>
          <p:cNvSpPr txBox="1"/>
          <p:nvPr>
            <p:ph idx="2" type="title"/>
          </p:nvPr>
        </p:nvSpPr>
        <p:spPr>
          <a:xfrm>
            <a:off x="8357675" y="531000"/>
            <a:ext cx="720000" cy="30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167550" y="3689175"/>
            <a:ext cx="95700" cy="9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359050" y="3593475"/>
            <a:ext cx="95700" cy="957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8209075" y="191625"/>
            <a:ext cx="36000" cy="36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ף סרטון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0"/>
          <p:cNvSpPr/>
          <p:nvPr/>
        </p:nvSpPr>
        <p:spPr>
          <a:xfrm>
            <a:off x="7907274" y="-110175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8274467" y="90000"/>
            <a:ext cx="900000" cy="9000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57150">
              <a:schemeClr val="accen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73450" y="4340050"/>
            <a:ext cx="301800" cy="3018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151600" y="4468275"/>
            <a:ext cx="612600" cy="61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0"/>
          <p:cNvSpPr txBox="1"/>
          <p:nvPr>
            <p:ph idx="2" type="title"/>
          </p:nvPr>
        </p:nvSpPr>
        <p:spPr>
          <a:xfrm>
            <a:off x="8357675" y="531000"/>
            <a:ext cx="720000" cy="301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411537"/>
            <a:ext cx="806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mo"/>
              <a:buNone/>
              <a:defRPr b="1" sz="30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96850"/>
            <a:ext cx="8064000" cy="3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23850" lvl="1" marL="9144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23850" lvl="2" marL="13716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23850" lvl="3" marL="18288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23850" lvl="4" marL="22860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23850" lvl="5" marL="27432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23850" lvl="6" marL="32004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●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23850" lvl="7" marL="3657600" rt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mo"/>
              <a:buChar char="○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23850" lvl="8" marL="4114800" rtl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Arimo"/>
              <a:buChar char="■"/>
              <a:defRPr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 pos="5420">
          <p15:clr>
            <a:srgbClr val="EA4335"/>
          </p15:clr>
        </p15:guide>
        <p15:guide id="4" pos="34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  <p15:guide id="7" pos="3840">
          <p15:clr>
            <a:srgbClr val="EA4335"/>
          </p15:clr>
        </p15:guide>
        <p15:guide id="8" pos="1920">
          <p15:clr>
            <a:srgbClr val="EA4335"/>
          </p15:clr>
        </p15:guide>
        <p15:guide id="9" orient="horz" pos="1080">
          <p15:clr>
            <a:srgbClr val="EA4335"/>
          </p15:clr>
        </p15:guide>
        <p15:guide id="10" orient="horz" pos="2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idx="1" type="subTitle"/>
          </p:nvPr>
        </p:nvSpPr>
        <p:spPr>
          <a:xfrm>
            <a:off x="4572000" y="2850425"/>
            <a:ext cx="4032000" cy="112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הדליקו מצלמות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כבו מיקרופונים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השתיקו טלפונים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היו </a:t>
            </a:r>
            <a:r>
              <a:rPr lang="iw"/>
              <a:t>חמודים/ות</a:t>
            </a:r>
            <a:r>
              <a:rPr lang="iw"/>
              <a:t>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/>
          <p:nvPr/>
        </p:nvSpPr>
        <p:spPr>
          <a:xfrm rot="-5400000">
            <a:off x="3466950" y="2790731"/>
            <a:ext cx="163800" cy="7287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>
            <p:ph type="ctrTitle"/>
          </p:nvPr>
        </p:nvSpPr>
        <p:spPr>
          <a:xfrm>
            <a:off x="3598550" y="1117075"/>
            <a:ext cx="5005500" cy="145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iw" sz="4400">
                <a:solidFill>
                  <a:schemeClr val="lt1"/>
                </a:solidFill>
              </a:rPr>
              <a:t>שיעור #8</a:t>
            </a:r>
            <a:endParaRPr b="0" sz="4400">
              <a:solidFill>
                <a:schemeClr val="lt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פרוייקט אמצע</a:t>
            </a:r>
            <a:endParaRPr/>
          </a:p>
        </p:txBody>
      </p:sp>
      <p:cxnSp>
        <p:nvCxnSpPr>
          <p:cNvPr id="166" name="Google Shape;166;p18"/>
          <p:cNvCxnSpPr>
            <a:endCxn id="167" idx="4"/>
          </p:cNvCxnSpPr>
          <p:nvPr/>
        </p:nvCxnSpPr>
        <p:spPr>
          <a:xfrm flipH="1">
            <a:off x="3286612" y="947560"/>
            <a:ext cx="7200" cy="223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8"/>
          <p:cNvSpPr/>
          <p:nvPr/>
        </p:nvSpPr>
        <p:spPr>
          <a:xfrm>
            <a:off x="3250612" y="1448768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 txBox="1"/>
          <p:nvPr>
            <p:ph idx="2" type="subTitle"/>
          </p:nvPr>
        </p:nvSpPr>
        <p:spPr>
          <a:xfrm>
            <a:off x="384825" y="1117075"/>
            <a:ext cx="2619300" cy="348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מצביעים ו-VS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מצביעים ו-VS - המשך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מצביעים ומערכים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זיכרון דינמי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מבנים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מצביע למצביע ופרמטרים ל-main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קבצים</a:t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/>
              <a:t>פרוייקט אמצע</a:t>
            </a:r>
            <a:endParaRPr b="1"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3250612" y="1171602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3250612" y="1725933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3250612" y="2003098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3250612" y="2280264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3250612" y="2557429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3250612" y="2834594"/>
            <a:ext cx="72000" cy="720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3250612" y="3111760"/>
            <a:ext cx="72000" cy="72000"/>
          </a:xfrm>
          <a:prstGeom prst="ellipse">
            <a:avLst/>
          </a:pr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3250612" y="3388925"/>
            <a:ext cx="72000" cy="72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3250612" y="3666090"/>
            <a:ext cx="72000" cy="720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3250612" y="3943256"/>
            <a:ext cx="72000" cy="72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>
            <a:off x="3250612" y="4220421"/>
            <a:ext cx="72000" cy="72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250612" y="4497586"/>
            <a:ext cx="72000" cy="720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/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בואו נשחק 21 שאלות!</a:t>
            </a:r>
            <a:endParaRPr/>
          </a:p>
        </p:txBody>
      </p:sp>
      <p:sp>
        <p:nvSpPr>
          <p:cNvPr id="186" name="Google Shape;186;p19"/>
          <p:cNvSpPr txBox="1"/>
          <p:nvPr>
            <p:ph type="title"/>
          </p:nvPr>
        </p:nvSpPr>
        <p:spPr>
          <a:xfrm>
            <a:off x="6656438" y="2596725"/>
            <a:ext cx="1307700" cy="8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נבחר מתנדב/ת</a:t>
            </a:r>
            <a:endParaRPr sz="1600"/>
          </a:p>
        </p:txBody>
      </p:sp>
      <p:sp>
        <p:nvSpPr>
          <p:cNvPr id="187" name="Google Shape;187;p19"/>
          <p:cNvSpPr txBox="1"/>
          <p:nvPr>
            <p:ph type="title"/>
          </p:nvPr>
        </p:nvSpPr>
        <p:spPr>
          <a:xfrm>
            <a:off x="3164850" y="2591525"/>
            <a:ext cx="3066300" cy="8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אני אשלח למתנדב/ת בצ'אט </a:t>
            </a:r>
            <a:r>
              <a:rPr lang="iw" sz="1600" u="sng"/>
              <a:t>הפרטי</a:t>
            </a:r>
            <a:r>
              <a:rPr lang="iw" sz="1600"/>
              <a:t> משהו/מישהו שהופיע באחד מהשיעורים הסמסטר</a:t>
            </a:r>
            <a:endParaRPr sz="1600"/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600"/>
              <a:t>(</a:t>
            </a:r>
            <a:r>
              <a:rPr lang="iw" sz="1600" u="sng"/>
              <a:t>לא</a:t>
            </a:r>
            <a:r>
              <a:rPr lang="iw" sz="1600"/>
              <a:t> מונח טכנולוגי)</a:t>
            </a:r>
            <a:endParaRPr sz="1600"/>
          </a:p>
        </p:txBody>
      </p:sp>
      <p:sp>
        <p:nvSpPr>
          <p:cNvPr id="188" name="Google Shape;188;p19"/>
          <p:cNvSpPr txBox="1"/>
          <p:nvPr>
            <p:ph type="title"/>
          </p:nvPr>
        </p:nvSpPr>
        <p:spPr>
          <a:xfrm>
            <a:off x="821850" y="2599414"/>
            <a:ext cx="2058300" cy="8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המטרה שלכם: להפנות למתנדב שאלות </a:t>
            </a:r>
            <a:br>
              <a:rPr lang="iw" sz="1500"/>
            </a:br>
            <a:r>
              <a:rPr lang="iw" sz="1500" u="sng"/>
              <a:t>כן/לא בלבד</a:t>
            </a:r>
            <a:r>
              <a:rPr lang="iw" sz="1500"/>
              <a:t> וכך לגלות במה מדובר</a:t>
            </a:r>
            <a:endParaRPr sz="1500"/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539800" y="3889050"/>
            <a:ext cx="6316500" cy="62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יש לנו 6 סבבים, כל סבב עם מתנדב/ת אחר – מי רוצה להתחיל?</a:t>
            </a:r>
            <a:endParaRPr/>
          </a:p>
          <a:p>
            <a:pPr indent="0" lvl="0" marL="0" rtl="1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iw" u="sng"/>
              <a:t>בונוס</a:t>
            </a:r>
            <a:r>
              <a:rPr lang="iw"/>
              <a:t>: אחרי שתגלו – נראה אם תצליחו לזהות באיזה שיעור זה הופיע!</a:t>
            </a:r>
            <a:endParaRPr/>
          </a:p>
          <a:p>
            <a:pPr indent="0" lvl="0" marL="0" rtl="1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07" y="1380817"/>
            <a:ext cx="965584" cy="10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/>
        </p:nvSpPr>
        <p:spPr>
          <a:xfrm>
            <a:off x="8360456" y="593866"/>
            <a:ext cx="720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64EDBF"/>
                </a:solidFill>
                <a:latin typeface="Arimo"/>
                <a:ea typeface="Arimo"/>
                <a:cs typeface="Arimo"/>
                <a:sym typeface="Arimo"/>
              </a:rPr>
              <a:t>זמן כיתה</a:t>
            </a:r>
            <a:endParaRPr b="1">
              <a:solidFill>
                <a:srgbClr val="64EDB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9497" y="84138"/>
            <a:ext cx="480475" cy="6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2049" y="1370334"/>
            <a:ext cx="665099" cy="103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1881" y="1821239"/>
            <a:ext cx="665100" cy="506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540000" y="1146225"/>
            <a:ext cx="8064000" cy="80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iw"/>
              <a:t>עכשיו נמשיך לדבר על מה שהיה בשיעורי הבית של השיעור האחרון (שיעור קבצים)</a:t>
            </a:r>
            <a:br>
              <a:rPr lang="iw"/>
            </a:br>
            <a:r>
              <a:rPr lang="iw"/>
              <a:t>ול</a:t>
            </a:r>
            <a:r>
              <a:rPr lang="iw"/>
              <a:t>אחר מכן נעבור לפרוייקט האמצע!</a:t>
            </a:r>
            <a:endParaRPr/>
          </a:p>
        </p:txBody>
      </p:sp>
      <p:sp>
        <p:nvSpPr>
          <p:cNvPr id="200" name="Google Shape;200;p20"/>
          <p:cNvSpPr txBox="1"/>
          <p:nvPr>
            <p:ph type="title"/>
          </p:nvPr>
        </p:nvSpPr>
        <p:spPr>
          <a:xfrm>
            <a:off x="540000" y="407625"/>
            <a:ext cx="8064000" cy="6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כל הכבוד!</a:t>
            </a:r>
            <a:endParaRPr/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900" y="1990944"/>
            <a:ext cx="3048300" cy="2688300"/>
          </a:xfrm>
          <a:prstGeom prst="roundRect">
            <a:avLst>
              <a:gd fmla="val 8243" name="adj"/>
            </a:avLst>
          </a:prstGeom>
          <a:noFill/>
          <a:ln cap="flat" cmpd="sng" w="19050">
            <a:solidFill>
              <a:srgbClr val="ECC505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2760000" dist="47625">
              <a:srgbClr val="ECC505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מגשימים - מבוא לתכנות">
  <a:themeElements>
    <a:clrScheme name="Simple Light">
      <a:dk1>
        <a:srgbClr val="141C3A"/>
      </a:dk1>
      <a:lt1>
        <a:srgbClr val="FFFFFF"/>
      </a:lt1>
      <a:dk2>
        <a:srgbClr val="6400E4"/>
      </a:dk2>
      <a:lt2>
        <a:srgbClr val="F1F3FE"/>
      </a:lt2>
      <a:accent1>
        <a:srgbClr val="64EDBF"/>
      </a:accent1>
      <a:accent2>
        <a:srgbClr val="ECC505"/>
      </a:accent2>
      <a:accent3>
        <a:srgbClr val="E94F4B"/>
      </a:accent3>
      <a:accent4>
        <a:srgbClr val="FFFFFF"/>
      </a:accent4>
      <a:accent5>
        <a:srgbClr val="FFFFFF"/>
      </a:accent5>
      <a:accent6>
        <a:srgbClr val="FFFFFF"/>
      </a:accent6>
      <a:hlink>
        <a:srgbClr val="6400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